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4" r:id="rId1"/>
  </p:sldMasterIdLst>
  <p:notesMasterIdLst>
    <p:notesMasterId r:id="rId16"/>
  </p:notesMasterIdLst>
  <p:sldIdLst>
    <p:sldId id="256" r:id="rId2"/>
    <p:sldId id="257" r:id="rId3"/>
    <p:sldId id="287" r:id="rId4"/>
    <p:sldId id="293" r:id="rId5"/>
    <p:sldId id="263" r:id="rId6"/>
    <p:sldId id="285" r:id="rId7"/>
    <p:sldId id="296" r:id="rId8"/>
    <p:sldId id="292" r:id="rId9"/>
    <p:sldId id="279" r:id="rId10"/>
    <p:sldId id="262" r:id="rId11"/>
    <p:sldId id="259" r:id="rId12"/>
    <p:sldId id="260" r:id="rId13"/>
    <p:sldId id="274" r:id="rId14"/>
    <p:sldId id="294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5D76454-C85C-8A42-83DF-BB287BE4DF42}">
          <p14:sldIdLst>
            <p14:sldId id="256"/>
            <p14:sldId id="257"/>
            <p14:sldId id="287"/>
            <p14:sldId id="293"/>
            <p14:sldId id="263"/>
            <p14:sldId id="285"/>
            <p14:sldId id="296"/>
            <p14:sldId id="292"/>
            <p14:sldId id="279"/>
            <p14:sldId id="262"/>
            <p14:sldId id="259"/>
            <p14:sldId id="260"/>
            <p14:sldId id="274"/>
            <p14:sldId id="29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716"/>
    <p:restoredTop sz="94674"/>
  </p:normalViewPr>
  <p:slideViewPr>
    <p:cSldViewPr snapToGrid="0" snapToObjects="1">
      <p:cViewPr>
        <p:scale>
          <a:sx n="95" d="100"/>
          <a:sy n="95" d="100"/>
        </p:scale>
        <p:origin x="728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90B9B0-0571-4F4D-A508-73CDEB9AA1EC}" type="datetimeFigureOut">
              <a:rPr lang="en-US" smtClean="0"/>
              <a:t>10/30/20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D56C3E-B892-E240-8DB6-B160AA8277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9095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8C134-6C0E-4642-8775-DA4D168996C8}" type="datetimeFigureOut">
              <a:rPr lang="en-US" smtClean="0"/>
              <a:t>10/30/20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D7C1F-50E1-2D4D-B880-EEB7A33C17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7374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8C134-6C0E-4642-8775-DA4D168996C8}" type="datetimeFigureOut">
              <a:rPr lang="en-US" smtClean="0"/>
              <a:t>10/30/20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D7C1F-50E1-2D4D-B880-EEB7A33C17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8619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8C134-6C0E-4642-8775-DA4D168996C8}" type="datetimeFigureOut">
              <a:rPr lang="en-US" smtClean="0"/>
              <a:t>10/30/20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D7C1F-50E1-2D4D-B880-EEB7A33C17ED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693293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8C134-6C0E-4642-8775-DA4D168996C8}" type="datetimeFigureOut">
              <a:rPr lang="en-US" smtClean="0"/>
              <a:t>10/30/20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D7C1F-50E1-2D4D-B880-EEB7A33C17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9319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8C134-6C0E-4642-8775-DA4D168996C8}" type="datetimeFigureOut">
              <a:rPr lang="en-US" smtClean="0"/>
              <a:t>10/30/20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D7C1F-50E1-2D4D-B880-EEB7A33C17ED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0056836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8C134-6C0E-4642-8775-DA4D168996C8}" type="datetimeFigureOut">
              <a:rPr lang="en-US" smtClean="0"/>
              <a:t>10/30/20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D7C1F-50E1-2D4D-B880-EEB7A33C17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9365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8C134-6C0E-4642-8775-DA4D168996C8}" type="datetimeFigureOut">
              <a:rPr lang="en-US" smtClean="0"/>
              <a:t>10/30/20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D7C1F-50E1-2D4D-B880-EEB7A33C17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8357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8C134-6C0E-4642-8775-DA4D168996C8}" type="datetimeFigureOut">
              <a:rPr lang="en-US" smtClean="0"/>
              <a:t>10/30/20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D7C1F-50E1-2D4D-B880-EEB7A33C17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3356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8C134-6C0E-4642-8775-DA4D168996C8}" type="datetimeFigureOut">
              <a:rPr lang="en-US" smtClean="0"/>
              <a:t>10/30/20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D7C1F-50E1-2D4D-B880-EEB7A33C17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041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8C134-6C0E-4642-8775-DA4D168996C8}" type="datetimeFigureOut">
              <a:rPr lang="en-US" smtClean="0"/>
              <a:t>10/30/20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D7C1F-50E1-2D4D-B880-EEB7A33C17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2845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8C134-6C0E-4642-8775-DA4D168996C8}" type="datetimeFigureOut">
              <a:rPr lang="en-US" smtClean="0"/>
              <a:t>10/30/20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D7C1F-50E1-2D4D-B880-EEB7A33C17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5298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8C134-6C0E-4642-8775-DA4D168996C8}" type="datetimeFigureOut">
              <a:rPr lang="en-US" smtClean="0"/>
              <a:t>10/30/20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D7C1F-50E1-2D4D-B880-EEB7A33C17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8106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8C134-6C0E-4642-8775-DA4D168996C8}" type="datetimeFigureOut">
              <a:rPr lang="en-US" smtClean="0"/>
              <a:t>10/30/20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D7C1F-50E1-2D4D-B880-EEB7A33C17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2415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8C134-6C0E-4642-8775-DA4D168996C8}" type="datetimeFigureOut">
              <a:rPr lang="en-US" smtClean="0"/>
              <a:t>10/30/20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D7C1F-50E1-2D4D-B880-EEB7A33C17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4688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8C134-6C0E-4642-8775-DA4D168996C8}" type="datetimeFigureOut">
              <a:rPr lang="en-US" smtClean="0"/>
              <a:t>10/30/20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D7C1F-50E1-2D4D-B880-EEB7A33C17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103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D7C1F-50E1-2D4D-B880-EEB7A33C17ED}" type="slidenum">
              <a:rPr lang="en-US" smtClean="0"/>
              <a:t>‹#›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8C134-6C0E-4642-8775-DA4D168996C8}" type="datetimeFigureOut">
              <a:rPr lang="en-US" smtClean="0"/>
              <a:t>10/30/20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7680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C8C134-6C0E-4642-8775-DA4D168996C8}" type="datetimeFigureOut">
              <a:rPr lang="en-US" smtClean="0"/>
              <a:t>10/30/20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4DAD7C1F-50E1-2D4D-B880-EEB7A33C17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61387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  <p:sldLayoutId id="2147483706" r:id="rId12"/>
    <p:sldLayoutId id="2147483707" r:id="rId13"/>
    <p:sldLayoutId id="2147483708" r:id="rId14"/>
    <p:sldLayoutId id="2147483709" r:id="rId15"/>
    <p:sldLayoutId id="2147483710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jpg"/><Relationship Id="rId4" Type="http://schemas.openxmlformats.org/officeDocument/2006/relationships/image" Target="../media/image3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63C703-6D8B-114E-8823-87A123CC7F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6348" y="2404534"/>
            <a:ext cx="8677655" cy="1646302"/>
          </a:xfrm>
        </p:spPr>
        <p:txBody>
          <a:bodyPr/>
          <a:lstStyle/>
          <a:p>
            <a:r>
              <a:rPr lang="en-US" dirty="0"/>
              <a:t>From Biological Neurons to Artificial Neural Networks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E6EFEA-9CC9-1E47-BA42-ACEE5C54703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James M. Irving, Ph.D.</a:t>
            </a:r>
          </a:p>
          <a:p>
            <a:r>
              <a:rPr lang="en-US" dirty="0"/>
              <a:t>Updated 10/30/20</a:t>
            </a:r>
          </a:p>
        </p:txBody>
      </p:sp>
    </p:spTree>
    <p:extLst>
      <p:ext uri="{BB962C8B-B14F-4D97-AF65-F5344CB8AC3E}">
        <p14:creationId xmlns:p14="http://schemas.microsoft.com/office/powerpoint/2010/main" val="4195241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808AC-3DE3-D041-93D8-25A576E8B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Neurons are Organized into Networks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9F565F8D-2333-4144-B40E-8A3DF25C6B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58321"/>
          <a:stretch/>
        </p:blipFill>
        <p:spPr>
          <a:xfrm>
            <a:off x="954741" y="1269999"/>
            <a:ext cx="2770095" cy="4965192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D5B1A49-B468-7444-A891-8E25C728BBA9}"/>
              </a:ext>
            </a:extLst>
          </p:cNvPr>
          <p:cNvSpPr txBox="1"/>
          <p:nvPr/>
        </p:nvSpPr>
        <p:spPr>
          <a:xfrm>
            <a:off x="4002243" y="1600200"/>
            <a:ext cx="389964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Neurons are often arranged in a highly-organized multi-layered network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Information enters the network at specific layers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The information is processed and passed onto the next layer, and so on.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10511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6EC6FC-FFE3-7542-A620-93D091221A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431" y="178229"/>
            <a:ext cx="10515600" cy="1150524"/>
          </a:xfrm>
        </p:spPr>
        <p:txBody>
          <a:bodyPr/>
          <a:lstStyle/>
          <a:p>
            <a:r>
              <a:rPr lang="en-US" dirty="0"/>
              <a:t>Strengthening of Connections</a:t>
            </a:r>
          </a:p>
        </p:txBody>
      </p:sp>
      <p:pic>
        <p:nvPicPr>
          <p:cNvPr id="11" name="Content Placeholder 4">
            <a:extLst>
              <a:ext uri="{FF2B5EF4-FFF2-40B4-BE49-F238E27FC236}">
                <a16:creationId xmlns:a16="http://schemas.microsoft.com/office/drawing/2014/main" id="{4390DD00-2D04-D341-963E-FF93FAB64B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791" t="55116" r="50775" b="6617"/>
          <a:stretch/>
        </p:blipFill>
        <p:spPr>
          <a:xfrm>
            <a:off x="1061185" y="2538024"/>
            <a:ext cx="2089708" cy="2935140"/>
          </a:xfrm>
          <a:prstGeom prst="rect">
            <a:avLst/>
          </a:prstGeom>
        </p:spPr>
      </p:pic>
      <p:pic>
        <p:nvPicPr>
          <p:cNvPr id="10" name="Picture 9" descr="A close up of a map&#10;&#10;Description automatically generated">
            <a:extLst>
              <a:ext uri="{FF2B5EF4-FFF2-40B4-BE49-F238E27FC236}">
                <a16:creationId xmlns:a16="http://schemas.microsoft.com/office/drawing/2014/main" id="{62D394B3-D156-C445-86D9-56846F463C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3941" y="2851501"/>
            <a:ext cx="4326375" cy="2804132"/>
          </a:xfrm>
          <a:prstGeom prst="rect">
            <a:avLst/>
          </a:prstGeom>
        </p:spPr>
      </p:pic>
      <p:pic>
        <p:nvPicPr>
          <p:cNvPr id="5" name="Content Placeholder 4" descr="A picture containing food&#10;&#10;Description automatically generated">
            <a:extLst>
              <a:ext uri="{FF2B5EF4-FFF2-40B4-BE49-F238E27FC236}">
                <a16:creationId xmlns:a16="http://schemas.microsoft.com/office/drawing/2014/main" id="{CD8EC4D7-5B82-5E43-A14F-E503DC94479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671" r="22073"/>
          <a:stretch/>
        </p:blipFill>
        <p:spPr>
          <a:xfrm>
            <a:off x="7683364" y="2328433"/>
            <a:ext cx="3263900" cy="435133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2F75946-3A44-404E-97B2-6F0E4E8398D7}"/>
              </a:ext>
            </a:extLst>
          </p:cNvPr>
          <p:cNvSpPr txBox="1"/>
          <p:nvPr/>
        </p:nvSpPr>
        <p:spPr>
          <a:xfrm>
            <a:off x="690575" y="1144087"/>
            <a:ext cx="109479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Neuroplasticity: “Cells that fire together wire together.”</a:t>
            </a:r>
          </a:p>
          <a:p>
            <a:pPr marL="285750" indent="-285750">
              <a:buFontTx/>
              <a:buChar char="-"/>
            </a:pPr>
            <a:r>
              <a:rPr lang="en-US" dirty="0"/>
              <a:t>Cells that interact strongly will make their connection stronger.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20868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BD0DE8-F091-1A46-BAB3-C8564E088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Weakening of Connections / Negative Feedback</a:t>
            </a:r>
            <a:br>
              <a:rPr lang="en-US" dirty="0"/>
            </a:b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751DBC-DBA2-8F43-82D2-B89024CBDD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4218" y="2160589"/>
            <a:ext cx="3449784" cy="3880773"/>
          </a:xfrm>
        </p:spPr>
        <p:txBody>
          <a:bodyPr/>
          <a:lstStyle/>
          <a:p>
            <a:r>
              <a:rPr lang="en-US" dirty="0"/>
              <a:t>Weakly/poorly activated neurons will weaken their connections</a:t>
            </a:r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0F490C67-8CF3-C74F-9805-EFE555CC87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328" t="28028" r="31642" b="6617"/>
          <a:stretch/>
        </p:blipFill>
        <p:spPr>
          <a:xfrm>
            <a:off x="482233" y="1557373"/>
            <a:ext cx="1975022" cy="5087204"/>
          </a:xfrm>
          <a:prstGeom prst="rect">
            <a:avLst/>
          </a:prstGeom>
        </p:spPr>
      </p:pic>
      <p:pic>
        <p:nvPicPr>
          <p:cNvPr id="9" name="Content Placeholder 4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D8E00346-877F-7643-82D7-1CB8D6921A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5845" y="1941697"/>
            <a:ext cx="3449783" cy="4318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1936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C03464C4-1BD0-7841-B0DA-AC9514036F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57767"/>
            <a:ext cx="5705061" cy="216859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E9B3D80-EF90-7E46-8066-424231AAC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Bio to Artificial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98F620-DB70-0B4A-84F3-96A9D65339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99682" y="2140711"/>
            <a:ext cx="5217394" cy="3880773"/>
          </a:xfrm>
        </p:spPr>
        <p:txBody>
          <a:bodyPr/>
          <a:lstStyle/>
          <a:p>
            <a:r>
              <a:rPr lang="en-US" dirty="0"/>
              <a:t>Artificial Neural Networks mimic the activity of bio neurons:</a:t>
            </a:r>
          </a:p>
          <a:p>
            <a:r>
              <a:rPr lang="en-US" dirty="0"/>
              <a:t>They take in lots of inputs from other neurons.</a:t>
            </a:r>
          </a:p>
          <a:p>
            <a:r>
              <a:rPr lang="en-US" dirty="0"/>
              <a:t>They sum up the input signal inside their cell bodies and then depending on the signal and then pass that message onto the next neurons.</a:t>
            </a:r>
          </a:p>
          <a:p>
            <a:r>
              <a:rPr lang="en-US" dirty="0"/>
              <a:t>The different properties of the cells (like activation functions) result in different information being shared.</a:t>
            </a:r>
          </a:p>
        </p:txBody>
      </p:sp>
      <p:pic>
        <p:nvPicPr>
          <p:cNvPr id="4" name="Content Placeholder 4" descr="A close up of a logo&#10;&#10;Description automatically generated">
            <a:extLst>
              <a:ext uri="{FF2B5EF4-FFF2-40B4-BE49-F238E27FC236}">
                <a16:creationId xmlns:a16="http://schemas.microsoft.com/office/drawing/2014/main" id="{89CFC769-1B9C-DC4D-9663-F8EB866F6F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962" y="1270000"/>
            <a:ext cx="4104661" cy="2157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4315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981F0-6585-6B46-A8B6-8CF781B44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Back to the Notebook…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D1DA89-5B7D-DE4D-88C6-CC7128FC4B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4" descr="A close up of a logo&#10;&#10;Description automatically generated">
            <a:extLst>
              <a:ext uri="{FF2B5EF4-FFF2-40B4-BE49-F238E27FC236}">
                <a16:creationId xmlns:a16="http://schemas.microsoft.com/office/drawing/2014/main" id="{E393DB2B-1C1F-A243-A9FA-294FD772A6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3594" y="707712"/>
            <a:ext cx="5177084" cy="2721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7006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65AC7D1-EAA9-48F5-B509-60A7F50BF7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D6320AF9-619A-4175-865B-5663E1AEF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63B6EC6-D752-4EE7-908B-F8F19E8C7F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11313" y="0"/>
            <a:ext cx="1219200" cy="6858000"/>
          </a:xfrm>
          <a:prstGeom prst="line">
            <a:avLst/>
          </a:prstGeom>
          <a:ln w="95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FECD4E8-AD3E-4228-82A2-9461958EA9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3290979" y="3681413"/>
            <a:ext cx="4763558" cy="3176587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23">
            <a:extLst>
              <a:ext uri="{FF2B5EF4-FFF2-40B4-BE49-F238E27FC236}">
                <a16:creationId xmlns:a16="http://schemas.microsoft.com/office/drawing/2014/main" id="{7E018740-5C2B-4A41-AC1A-7E68D1EC1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2568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25">
            <a:extLst>
              <a:ext uri="{FF2B5EF4-FFF2-40B4-BE49-F238E27FC236}">
                <a16:creationId xmlns:a16="http://schemas.microsoft.com/office/drawing/2014/main" id="{166F75A4-C475-4941-8EE2-B80A06A2C1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534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A032553A-72E8-4B0D-8405-FF9771C9A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33425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Rectangle 27">
            <a:extLst>
              <a:ext uri="{FF2B5EF4-FFF2-40B4-BE49-F238E27FC236}">
                <a16:creationId xmlns:a16="http://schemas.microsoft.com/office/drawing/2014/main" id="{765800AC-C3B9-498E-87BC-29FAE4C76B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5592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1F9D6ACB-2FF4-49F9-978A-E0D5327FC6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72758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A5EC319D-0FEA-4B95-A3EA-01E35672C9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97631" y="-8467"/>
            <a:ext cx="5994369" cy="6866467"/>
          </a:xfrm>
          <a:custGeom>
            <a:avLst/>
            <a:gdLst>
              <a:gd name="connsiteX0" fmla="*/ 0 w 5994369"/>
              <a:gd name="connsiteY0" fmla="*/ 0 h 6866467"/>
              <a:gd name="connsiteX1" fmla="*/ 1249825 w 5994369"/>
              <a:gd name="connsiteY1" fmla="*/ 0 h 6866467"/>
              <a:gd name="connsiteX2" fmla="*/ 1249825 w 5994369"/>
              <a:gd name="connsiteY2" fmla="*/ 8467 h 6866467"/>
              <a:gd name="connsiteX3" fmla="*/ 5994369 w 5994369"/>
              <a:gd name="connsiteY3" fmla="*/ 8467 h 6866467"/>
              <a:gd name="connsiteX4" fmla="*/ 5994369 w 5994369"/>
              <a:gd name="connsiteY4" fmla="*/ 6866467 h 6866467"/>
              <a:gd name="connsiteX5" fmla="*/ 1249825 w 5994369"/>
              <a:gd name="connsiteY5" fmla="*/ 6866467 h 6866467"/>
              <a:gd name="connsiteX6" fmla="*/ 1109382 w 5994369"/>
              <a:gd name="connsiteY6" fmla="*/ 6866467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94369" h="6866467">
                <a:moveTo>
                  <a:pt x="0" y="0"/>
                </a:moveTo>
                <a:lnTo>
                  <a:pt x="1249825" y="0"/>
                </a:lnTo>
                <a:lnTo>
                  <a:pt x="1249825" y="8467"/>
                </a:lnTo>
                <a:lnTo>
                  <a:pt x="5994369" y="8467"/>
                </a:lnTo>
                <a:lnTo>
                  <a:pt x="5994369" y="6866467"/>
                </a:lnTo>
                <a:lnTo>
                  <a:pt x="1249825" y="6866467"/>
                </a:lnTo>
                <a:lnTo>
                  <a:pt x="1109382" y="686646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0600A2-E40E-FE45-ACFA-7947CE853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1723" y="609600"/>
            <a:ext cx="4512989" cy="2227730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TOPICS TO COVER</a:t>
            </a:r>
          </a:p>
        </p:txBody>
      </p:sp>
      <p:pic>
        <p:nvPicPr>
          <p:cNvPr id="4" name="Content Placeholder 4" descr="A close up of a logo&#10;&#10;Description automatically generated">
            <a:extLst>
              <a:ext uri="{FF2B5EF4-FFF2-40B4-BE49-F238E27FC236}">
                <a16:creationId xmlns:a16="http://schemas.microsoft.com/office/drawing/2014/main" id="{141FB9DA-3C6F-2642-BF21-02801A273B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251" y="2459810"/>
            <a:ext cx="3856774" cy="202727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48EF6D-F8B5-6B47-8827-10C8E21C7A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81725" y="2837329"/>
            <a:ext cx="4512988" cy="3317938"/>
          </a:xfrm>
        </p:spPr>
        <p:txBody>
          <a:bodyPr anchor="t">
            <a:normAutofit/>
          </a:bodyPr>
          <a:lstStyle/>
          <a:p>
            <a:r>
              <a:rPr lang="en-US" b="1">
                <a:solidFill>
                  <a:srgbClr val="FFFFFF"/>
                </a:solidFill>
              </a:rPr>
              <a:t>Anatomy of a Neuron</a:t>
            </a:r>
          </a:p>
          <a:p>
            <a:r>
              <a:rPr lang="en-US">
                <a:solidFill>
                  <a:srgbClr val="FFFFFF"/>
                </a:solidFill>
              </a:rPr>
              <a:t>How Neurons Process Info</a:t>
            </a:r>
          </a:p>
          <a:p>
            <a:r>
              <a:rPr lang="en-US">
                <a:solidFill>
                  <a:srgbClr val="FFFFFF"/>
                </a:solidFill>
              </a:rPr>
              <a:t>Strengthening / Weakening Connections</a:t>
            </a:r>
          </a:p>
        </p:txBody>
      </p:sp>
    </p:spTree>
    <p:extLst>
      <p:ext uri="{BB962C8B-B14F-4D97-AF65-F5344CB8AC3E}">
        <p14:creationId xmlns:p14="http://schemas.microsoft.com/office/powerpoint/2010/main" val="8550883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8180F-709D-D24D-A974-6BD4A8E167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499" y="125771"/>
            <a:ext cx="9500336" cy="690867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Anatomy of a Neuron I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12938C5-EB42-B44E-AEC6-F18605F5F8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3400" y="4547108"/>
            <a:ext cx="8298930" cy="2055398"/>
          </a:xfrm>
        </p:spPr>
        <p:txBody>
          <a:bodyPr>
            <a:normAutofit lnSpcReduction="10000"/>
          </a:bodyPr>
          <a:lstStyle/>
          <a:p>
            <a:r>
              <a:rPr lang="en-US" sz="2400" b="1" dirty="0"/>
              <a:t>Neurons are shaped kind of like a tree. </a:t>
            </a:r>
          </a:p>
          <a:p>
            <a:pPr lvl="1"/>
            <a:r>
              <a:rPr lang="en-US" sz="2000" dirty="0"/>
              <a:t>There are branches with leaves at the top (the dendrites/soma)</a:t>
            </a:r>
          </a:p>
          <a:p>
            <a:pPr lvl="1"/>
            <a:r>
              <a:rPr lang="en-US" sz="2000" dirty="0"/>
              <a:t>It has a long trunk (the axon)</a:t>
            </a:r>
          </a:p>
          <a:p>
            <a:pPr lvl="1"/>
            <a:r>
              <a:rPr lang="en-US" sz="2000" dirty="0"/>
              <a:t>The trunk ends with roots that connect to other neurons (the axon terminals)</a:t>
            </a:r>
          </a:p>
        </p:txBody>
      </p:sp>
      <p:pic>
        <p:nvPicPr>
          <p:cNvPr id="5" name="Content Placeholder 4" descr="A close up of a logo&#10;&#10;Description automatically generated">
            <a:extLst>
              <a:ext uri="{FF2B5EF4-FFF2-40B4-BE49-F238E27FC236}">
                <a16:creationId xmlns:a16="http://schemas.microsoft.com/office/drawing/2014/main" id="{0C038588-D1B6-5F40-8B63-3C8476DE61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468" y="1103069"/>
            <a:ext cx="6292859" cy="3099816"/>
          </a:xfrm>
          <a:prstGeom prst="rect">
            <a:avLst/>
          </a:prstGeom>
        </p:spPr>
      </p:pic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1389119E-5AE7-5B40-A54A-3A6768C8F5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791" t="55116" r="50775" b="6617"/>
          <a:stretch/>
        </p:blipFill>
        <p:spPr>
          <a:xfrm>
            <a:off x="8246103" y="816638"/>
            <a:ext cx="2829464" cy="3974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8078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8180F-709D-D24D-A974-6BD4A8E167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499" y="125771"/>
            <a:ext cx="9500336" cy="690867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Anatomy of a Neuron II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12938C5-EB42-B44E-AEC6-F18605F5F8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5085404"/>
            <a:ext cx="8596668" cy="1264322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/>
              <a:t>Lots of neurons (hundreds-thousands) act as Inputs to the neuron by connecting to the neuron’s branches.</a:t>
            </a:r>
          </a:p>
          <a:p>
            <a:pPr lvl="1"/>
            <a:r>
              <a:rPr lang="en-US" b="1" dirty="0"/>
              <a:t>These are called “synapses” </a:t>
            </a:r>
          </a:p>
          <a:p>
            <a:pPr lvl="1"/>
            <a:r>
              <a:rPr lang="en-US" b="1" dirty="0"/>
              <a:t>Neurons released Neurotransmitters to send information across a synapse</a:t>
            </a:r>
            <a:endParaRPr lang="en-US" dirty="0"/>
          </a:p>
        </p:txBody>
      </p:sp>
      <p:pic>
        <p:nvPicPr>
          <p:cNvPr id="8" name="Picture 7" descr="A picture containing food&#10;&#10;Description automatically generated">
            <a:extLst>
              <a:ext uri="{FF2B5EF4-FFF2-40B4-BE49-F238E27FC236}">
                <a16:creationId xmlns:a16="http://schemas.microsoft.com/office/drawing/2014/main" id="{5281D026-9B23-BE44-B258-016ADC92FE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839" t="24652" r="17950" b="17778"/>
          <a:stretch/>
        </p:blipFill>
        <p:spPr>
          <a:xfrm>
            <a:off x="6404901" y="1208967"/>
            <a:ext cx="2869101" cy="3484108"/>
          </a:xfrm>
          <a:prstGeom prst="rect">
            <a:avLst/>
          </a:prstGeom>
        </p:spPr>
      </p:pic>
      <p:pic>
        <p:nvPicPr>
          <p:cNvPr id="10" name="Content Placeholder 4" descr="A close up of a logo&#10;&#10;Description automatically generated">
            <a:extLst>
              <a:ext uri="{FF2B5EF4-FFF2-40B4-BE49-F238E27FC236}">
                <a16:creationId xmlns:a16="http://schemas.microsoft.com/office/drawing/2014/main" id="{51D94B76-B03A-A442-B882-42C42AF14A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606" y="1579783"/>
            <a:ext cx="5217394" cy="2742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174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402B0A-1A19-BA43-B48B-D3FB93C1D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Neurons are Like Batteries</a:t>
            </a:r>
          </a:p>
        </p:txBody>
      </p:sp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AD0B0E81-080A-D744-898F-401257B7C2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28" t="29664" r="6063" b="18458"/>
          <a:stretch/>
        </p:blipFill>
        <p:spPr>
          <a:xfrm>
            <a:off x="3963722" y="2562832"/>
            <a:ext cx="6389191" cy="279612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B50F004-CB08-8045-A238-24BD29F58700}"/>
              </a:ext>
            </a:extLst>
          </p:cNvPr>
          <p:cNvSpPr txBox="1"/>
          <p:nvPr/>
        </p:nvSpPr>
        <p:spPr>
          <a:xfrm>
            <a:off x="284769" y="833546"/>
            <a:ext cx="759520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Neurons are like electrical circuits with batteries.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They have a certain resting voltage (~ -70mV).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Normally, neurons are NOT firing. They are waiting for input, sitting at a specific voltage.</a:t>
            </a:r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DD660FC5-E8DD-E142-802B-1B08135EA2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641" r="69224" b="-1"/>
          <a:stretch/>
        </p:blipFill>
        <p:spPr>
          <a:xfrm>
            <a:off x="769894" y="2562832"/>
            <a:ext cx="3022176" cy="2618014"/>
          </a:xfrm>
          <a:prstGeom prst="rect">
            <a:avLst/>
          </a:prstGeom>
        </p:spPr>
      </p:pic>
      <p:pic>
        <p:nvPicPr>
          <p:cNvPr id="29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507D9CA7-8882-AF4F-A1D9-E37B468440D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980" t="53960" r="74311" b="25705"/>
          <a:stretch/>
        </p:blipFill>
        <p:spPr>
          <a:xfrm>
            <a:off x="9861749" y="6974862"/>
            <a:ext cx="2938097" cy="2273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3330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7F573-BD3A-6D4D-B847-ADE6302B4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32155"/>
            <a:ext cx="8596668" cy="1320800"/>
          </a:xfrm>
        </p:spPr>
        <p:txBody>
          <a:bodyPr/>
          <a:lstStyle/>
          <a:p>
            <a:r>
              <a:rPr lang="en-US" dirty="0"/>
              <a:t>How Neurons communicate</a:t>
            </a:r>
          </a:p>
        </p:txBody>
      </p:sp>
      <p:pic>
        <p:nvPicPr>
          <p:cNvPr id="8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909B541F-298C-5640-BCB0-851B634CE2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80" t="53960" r="74311" b="25705"/>
          <a:stretch/>
        </p:blipFill>
        <p:spPr>
          <a:xfrm>
            <a:off x="5905198" y="1649142"/>
            <a:ext cx="3884261" cy="300575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592D188-DB47-644C-A1A2-1DC7AE02EC7E}"/>
              </a:ext>
            </a:extLst>
          </p:cNvPr>
          <p:cNvSpPr/>
          <p:nvPr/>
        </p:nvSpPr>
        <p:spPr>
          <a:xfrm>
            <a:off x="261740" y="697769"/>
            <a:ext cx="901226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Neurotransmitters open special pores in the neuron that let in ions (electricity) </a:t>
            </a:r>
          </a:p>
          <a:p>
            <a:pPr marL="285750" indent="-285750">
              <a:buFontTx/>
              <a:buChar char="-"/>
            </a:pPr>
            <a:r>
              <a:rPr lang="en-US" dirty="0"/>
              <a:t>The change in electrical input will change the Voltage of the neuron.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83D17152-9313-AF4D-B8DC-971145121E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908" y="2220807"/>
            <a:ext cx="5380715" cy="3480745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AAEB714-AE67-1A46-A830-0AF8D2CE3F5F}"/>
              </a:ext>
            </a:extLst>
          </p:cNvPr>
          <p:cNvCxnSpPr>
            <a:cxnSpLocks/>
          </p:cNvCxnSpPr>
          <p:nvPr/>
        </p:nvCxnSpPr>
        <p:spPr>
          <a:xfrm flipV="1">
            <a:off x="4975668" y="3751729"/>
            <a:ext cx="1344450" cy="104770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60970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402B0A-1A19-BA43-B48B-D3FB93C1D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Neurons are Like Batteries</a:t>
            </a:r>
          </a:p>
        </p:txBody>
      </p: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2C1ABA8-48E6-6347-8E0D-EE6DF8E4C1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114" y="4094362"/>
            <a:ext cx="4344909" cy="248891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B038C62-B08F-2F40-92E3-E7D8464B65A1}"/>
              </a:ext>
            </a:extLst>
          </p:cNvPr>
          <p:cNvSpPr/>
          <p:nvPr/>
        </p:nvSpPr>
        <p:spPr>
          <a:xfrm>
            <a:off x="4837765" y="1002397"/>
            <a:ext cx="498306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Some inputs decrease the neuron’s voltage (less likely to fire).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Some inputs increase the neuron’s voltage (more likely to fire).</a:t>
            </a:r>
          </a:p>
        </p:txBody>
      </p:sp>
      <p:pic>
        <p:nvPicPr>
          <p:cNvPr id="25" name="Picture 24" descr="A screenshot of a cell phone&#10;&#10;Description automatically generated">
            <a:extLst>
              <a:ext uri="{FF2B5EF4-FFF2-40B4-BE49-F238E27FC236}">
                <a16:creationId xmlns:a16="http://schemas.microsoft.com/office/drawing/2014/main" id="{3BE61E0B-2622-B848-AC9D-2F2B64E9D1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258" t="14175" r="13578" b="8838"/>
          <a:stretch/>
        </p:blipFill>
        <p:spPr>
          <a:xfrm>
            <a:off x="1933068" y="933140"/>
            <a:ext cx="3092955" cy="2440926"/>
          </a:xfrm>
          <a:prstGeom prst="rect">
            <a:avLst/>
          </a:prstGeom>
        </p:spPr>
      </p:pic>
      <p:pic>
        <p:nvPicPr>
          <p:cNvPr id="27" name="Content Placeholder 4">
            <a:extLst>
              <a:ext uri="{FF2B5EF4-FFF2-40B4-BE49-F238E27FC236}">
                <a16:creationId xmlns:a16="http://schemas.microsoft.com/office/drawing/2014/main" id="{8768338F-1C47-E94E-A53A-E5965422474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791" t="55116" r="50775" b="6617"/>
          <a:stretch/>
        </p:blipFill>
        <p:spPr>
          <a:xfrm>
            <a:off x="223086" y="719169"/>
            <a:ext cx="1726605" cy="242513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207C3FE-0152-DC4C-8F6B-DEBEB2D66FD3}"/>
              </a:ext>
            </a:extLst>
          </p:cNvPr>
          <p:cNvSpPr/>
          <p:nvPr/>
        </p:nvSpPr>
        <p:spPr>
          <a:xfrm>
            <a:off x="125636" y="3540309"/>
            <a:ext cx="105155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If the </a:t>
            </a:r>
            <a:r>
              <a:rPr lang="en-US" b="1" dirty="0"/>
              <a:t>SUMMED INPUT </a:t>
            </a:r>
            <a:r>
              <a:rPr lang="en-US" dirty="0"/>
              <a:t>of all neurons is greater than the neuron’s threshold: the neuron fires. </a:t>
            </a:r>
          </a:p>
          <a:p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D4A0554-FE8C-6A47-8B9B-5DF3B66756AE}"/>
              </a:ext>
            </a:extLst>
          </p:cNvPr>
          <p:cNvSpPr/>
          <p:nvPr/>
        </p:nvSpPr>
        <p:spPr>
          <a:xfrm>
            <a:off x="5257800" y="5629115"/>
            <a:ext cx="420892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After the neuron fires, it releases its own NTs onto the NEXT neurons.</a:t>
            </a:r>
          </a:p>
          <a:p>
            <a:endParaRPr lang="en-US" dirty="0"/>
          </a:p>
        </p:txBody>
      </p:sp>
      <p:pic>
        <p:nvPicPr>
          <p:cNvPr id="13" name="Content Placeholder 4" descr="A close up of a logo&#10;&#10;Description automatically generated">
            <a:extLst>
              <a:ext uri="{FF2B5EF4-FFF2-40B4-BE49-F238E27FC236}">
                <a16:creationId xmlns:a16="http://schemas.microsoft.com/office/drawing/2014/main" id="{0B4A032B-4BBF-2F47-9B2F-F59C8704BB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12932" y="4094362"/>
            <a:ext cx="3447957" cy="1418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6614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5972F5-AF1B-E541-B592-126D00D86C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312" y="208737"/>
            <a:ext cx="8596668" cy="1320800"/>
          </a:xfrm>
        </p:spPr>
        <p:txBody>
          <a:bodyPr/>
          <a:lstStyle/>
          <a:p>
            <a:r>
              <a:rPr lang="en-US" dirty="0"/>
              <a:t>Example Information Processing</a:t>
            </a:r>
          </a:p>
        </p:txBody>
      </p:sp>
      <p:pic>
        <p:nvPicPr>
          <p:cNvPr id="4" name="Content Placeholder 8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AD12B76A-FFA7-DC44-B8BD-40D83BA0DD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tretch/>
        </p:blipFill>
        <p:spPr>
          <a:xfrm>
            <a:off x="3632429" y="2302434"/>
            <a:ext cx="5923802" cy="4442852"/>
          </a:xfrm>
          <a:prstGeom prst="rect">
            <a:avLst/>
          </a:prstGeom>
        </p:spPr>
      </p:pic>
      <p:pic>
        <p:nvPicPr>
          <p:cNvPr id="5" name="Content Placeholder 4" descr="A close up of a logo&#10;&#10;Description automatically generated">
            <a:extLst>
              <a:ext uri="{FF2B5EF4-FFF2-40B4-BE49-F238E27FC236}">
                <a16:creationId xmlns:a16="http://schemas.microsoft.com/office/drawing/2014/main" id="{66616933-E990-BC4A-A7BC-FE6C9651BB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8556" y="811921"/>
            <a:ext cx="4354224" cy="179188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909ED53-B09E-F54C-9A4B-A8B8A271D4E4}"/>
              </a:ext>
            </a:extLst>
          </p:cNvPr>
          <p:cNvSpPr txBox="1"/>
          <p:nvPr/>
        </p:nvSpPr>
        <p:spPr>
          <a:xfrm>
            <a:off x="231656" y="981634"/>
            <a:ext cx="435422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Information Traveling Through a Neuron to the next Neuron is called </a:t>
            </a:r>
            <a:r>
              <a:rPr lang="en-US" b="1" dirty="0"/>
              <a:t>“forward propagation”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more information/excitation a neuron receives, the more information/neurotransmitter it sends to the next neurons.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47362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5F08AD-8935-CC44-AD84-6A80B0574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346" y="182410"/>
            <a:ext cx="8596668" cy="1320800"/>
          </a:xfrm>
        </p:spPr>
        <p:txBody>
          <a:bodyPr/>
          <a:lstStyle/>
          <a:p>
            <a:r>
              <a:rPr lang="en-US" b="1" dirty="0"/>
              <a:t>Many</a:t>
            </a:r>
            <a:r>
              <a:rPr lang="en-US" dirty="0"/>
              <a:t> Types of Neurons </a:t>
            </a:r>
          </a:p>
        </p:txBody>
      </p: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DC0193EA-3A8C-9845-8FF9-0982D73E1F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8456" b="19352"/>
          <a:stretch/>
        </p:blipFill>
        <p:spPr>
          <a:xfrm>
            <a:off x="6390216" y="365125"/>
            <a:ext cx="5801784" cy="2706192"/>
          </a:xfrm>
        </p:spPr>
      </p:pic>
      <p:pic>
        <p:nvPicPr>
          <p:cNvPr id="7" name="Picture 6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17C66FF5-C3E3-0C41-B65F-0AEA1731C1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89" t="17854" r="3955" b="9930"/>
          <a:stretch/>
        </p:blipFill>
        <p:spPr>
          <a:xfrm>
            <a:off x="6566387" y="3077373"/>
            <a:ext cx="4955241" cy="2937817"/>
          </a:xfrm>
          <a:prstGeom prst="rect">
            <a:avLst/>
          </a:prstGeom>
        </p:spPr>
      </p:pic>
      <p:pic>
        <p:nvPicPr>
          <p:cNvPr id="13" name="Picture 12" descr="A picture containing text, map, table, wine&#10;&#10;Description automatically generated">
            <a:extLst>
              <a:ext uri="{FF2B5EF4-FFF2-40B4-BE49-F238E27FC236}">
                <a16:creationId xmlns:a16="http://schemas.microsoft.com/office/drawing/2014/main" id="{1FE8F4E8-5929-2D42-998B-0BA5C2A1496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30" t="16780" r="3295" b="16892"/>
          <a:stretch/>
        </p:blipFill>
        <p:spPr>
          <a:xfrm>
            <a:off x="670372" y="3011114"/>
            <a:ext cx="5801784" cy="300407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A252B22-B82F-F64D-B3BD-0739709FCB1C}"/>
              </a:ext>
            </a:extLst>
          </p:cNvPr>
          <p:cNvSpPr txBox="1"/>
          <p:nvPr/>
        </p:nvSpPr>
        <p:spPr>
          <a:xfrm>
            <a:off x="166346" y="906074"/>
            <a:ext cx="662392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There are many types of neurons with different properties.</a:t>
            </a:r>
          </a:p>
          <a:p>
            <a:pPr marL="285750" indent="-285750">
              <a:buFontTx/>
              <a:buChar char="-"/>
            </a:pPr>
            <a:r>
              <a:rPr lang="en-US" dirty="0"/>
              <a:t>They have different resting voltages</a:t>
            </a:r>
          </a:p>
          <a:p>
            <a:pPr marL="285750" indent="-285750">
              <a:buFontTx/>
              <a:buChar char="-"/>
            </a:pPr>
            <a:r>
              <a:rPr lang="en-US" dirty="0"/>
              <a:t>They release different neurotransmitters</a:t>
            </a:r>
          </a:p>
          <a:p>
            <a:pPr marL="285750" indent="-285750">
              <a:buFontTx/>
              <a:buChar char="-"/>
            </a:pPr>
            <a:r>
              <a:rPr lang="en-US" dirty="0"/>
              <a:t>They affect other neurons in different ways.</a:t>
            </a:r>
          </a:p>
        </p:txBody>
      </p:sp>
    </p:spTree>
    <p:extLst>
      <p:ext uri="{BB962C8B-B14F-4D97-AF65-F5344CB8AC3E}">
        <p14:creationId xmlns:p14="http://schemas.microsoft.com/office/powerpoint/2010/main" val="898640193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</TotalTime>
  <Words>475</Words>
  <Application>Microsoft Macintosh PowerPoint</Application>
  <PresentationFormat>Widescreen</PresentationFormat>
  <Paragraphs>60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Trebuchet MS</vt:lpstr>
      <vt:lpstr>Wingdings 3</vt:lpstr>
      <vt:lpstr>Facet</vt:lpstr>
      <vt:lpstr>From Biological Neurons to Artificial Neural Networks</vt:lpstr>
      <vt:lpstr>TOPICS TO COVER</vt:lpstr>
      <vt:lpstr>Anatomy of a Neuron I</vt:lpstr>
      <vt:lpstr>Anatomy of a Neuron II</vt:lpstr>
      <vt:lpstr>Neurons are Like Batteries</vt:lpstr>
      <vt:lpstr>How Neurons communicate</vt:lpstr>
      <vt:lpstr>Neurons are Like Batteries</vt:lpstr>
      <vt:lpstr>Example Information Processing</vt:lpstr>
      <vt:lpstr>Many Types of Neurons </vt:lpstr>
      <vt:lpstr>Neurons are Organized into Networks</vt:lpstr>
      <vt:lpstr>Strengthening of Connections</vt:lpstr>
      <vt:lpstr>Weakening of Connections / Negative Feedback </vt:lpstr>
      <vt:lpstr>From Bio to Artificial</vt:lpstr>
      <vt:lpstr>Now Back to the Notebook…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From Biological Neurons to Artificial Neural Networks</dc:title>
  <dc:creator>James Irving, Ph.D.</dc:creator>
  <cp:lastModifiedBy>James Irving, Ph.D.</cp:lastModifiedBy>
  <cp:revision>23</cp:revision>
  <dcterms:created xsi:type="dcterms:W3CDTF">2020-10-19T18:32:20Z</dcterms:created>
  <dcterms:modified xsi:type="dcterms:W3CDTF">2020-10-30T21:50:39Z</dcterms:modified>
</cp:coreProperties>
</file>